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82" r:id="rId2"/>
    <p:sldId id="257" r:id="rId3"/>
    <p:sldId id="258" r:id="rId4"/>
    <p:sldId id="259" r:id="rId5"/>
    <p:sldId id="302" r:id="rId6"/>
    <p:sldId id="263" r:id="rId7"/>
    <p:sldId id="264" r:id="rId8"/>
    <p:sldId id="266" r:id="rId9"/>
    <p:sldId id="306" r:id="rId10"/>
    <p:sldId id="303" r:id="rId11"/>
    <p:sldId id="269" r:id="rId12"/>
    <p:sldId id="286" r:id="rId13"/>
    <p:sldId id="305" r:id="rId14"/>
    <p:sldId id="272" r:id="rId15"/>
    <p:sldId id="280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F3F"/>
    <a:srgbClr val="005DA2"/>
    <a:srgbClr val="FFFFF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96" autoAdjust="0"/>
    <p:restoredTop sz="96357" autoAdjust="0"/>
  </p:normalViewPr>
  <p:slideViewPr>
    <p:cSldViewPr>
      <p:cViewPr varScale="1">
        <p:scale>
          <a:sx n="72" d="100"/>
          <a:sy n="72" d="100"/>
        </p:scale>
        <p:origin x="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890" y="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045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December 1,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December 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December 1,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December 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December 1,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December 1,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December 1, 2022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December 1,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 err="1"/>
              <a:t>Conejo</a:t>
            </a:r>
            <a:r>
              <a:rPr lang="en-US" sz="3600" b="1" dirty="0"/>
              <a:t> Recreation and Parks District</a:t>
            </a:r>
            <a:br>
              <a:rPr lang="en-US" sz="3600" b="1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December 1, 2022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</a:t>
            </a:r>
            <a:r>
              <a:rPr lang="en-US" sz="3600"/>
              <a:t>Douglas Johnson, </a:t>
            </a:r>
            <a:r>
              <a:rPr lang="en-US" sz="3600" dirty="0"/>
              <a:t>Vice President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47174-87FE-76B6-61DE-DC206C2D4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200" y="100148"/>
            <a:ext cx="6705600" cy="4753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"/>
    </mc:Choice>
    <mc:Fallback xmlns="">
      <p:transition spd="slow" advTm="12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372847" y="1969687"/>
            <a:ext cx="2747536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</a:rPr>
              <a:t>There are no large geographic concentrations of Black or Asian-American CVAP in the District.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-87217" y="195389"/>
            <a:ext cx="3668617" cy="12980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3600" b="1" dirty="0"/>
              <a:t>Black and Asian-American CVAP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750983" y="1600200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9AE7537-02D1-D0D4-53CE-A31DECB7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72C1D63-E89D-3C18-DB18-069C589C91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6950" y="3305668"/>
            <a:ext cx="4065379" cy="2971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C76EF73-422E-3550-15F8-0EEA6ADA1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872" y="195389"/>
            <a:ext cx="3769534" cy="2971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22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0"/>
            <a:ext cx="9123871" cy="8712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Other Socio-Economic Demographics</a:t>
            </a:r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30C84F8F-A0F6-4B62-8A4E-FAC34A86B929}"/>
              </a:ext>
            </a:extLst>
          </p:cNvPr>
          <p:cNvCxnSpPr>
            <a:cxnSpLocks/>
          </p:cNvCxnSpPr>
          <p:nvPr/>
        </p:nvCxnSpPr>
        <p:spPr>
          <a:xfrm>
            <a:off x="3052500" y="856309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9738AFC-17A9-F4B9-018F-BDB975FC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D3500F3-2B70-4EAC-BE27-3F86807F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8726"/>
            <a:ext cx="4437893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37835AD-B881-FB24-DD22-EB965D636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28726"/>
            <a:ext cx="3820518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F946AD20-5BA5-150D-1F9B-239A23AB4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50956"/>
            <a:ext cx="4013746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209618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903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>
            <a:cxnSpLocks/>
          </p:cNvCxnSpPr>
          <p:nvPr/>
        </p:nvCxnSpPr>
        <p:spPr>
          <a:xfrm>
            <a:off x="3048000" y="1219200"/>
            <a:ext cx="30255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F7FA8-98C6-8776-9399-282BE8B8F6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209618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Communities of Interest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4478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 or community of interest?</a:t>
            </a: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Impacted by county policies</a:t>
            </a: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320040" lvl="1" indent="0">
              <a:spcBef>
                <a:spcPts val="700"/>
              </a:spcBef>
              <a:spcAft>
                <a:spcPts val="600"/>
              </a:spcAft>
              <a:buSzPts val="960"/>
              <a:buNone/>
            </a:pPr>
            <a:r>
              <a:rPr lang="en-US" sz="16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1600" dirty="0">
              <a:solidFill>
                <a:srgbClr val="002060"/>
              </a:solidFill>
            </a:endParaRPr>
          </a:p>
          <a:p>
            <a:pPr marL="1097280" lvl="1" indent="-38608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8608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Areas around parks or schools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8608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Other neighborhood landmarks</a:t>
            </a:r>
            <a:endParaRPr sz="18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3500" y="5715000"/>
            <a:ext cx="3070500" cy="607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>
            <a:cxnSpLocks/>
          </p:cNvCxnSpPr>
          <p:nvPr/>
        </p:nvCxnSpPr>
        <p:spPr>
          <a:xfrm>
            <a:off x="3048000" y="1219200"/>
            <a:ext cx="30255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8E443-ABCA-3CE8-F8A7-22023EF296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8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B17954-C058-447A-BBA6-B992E3C0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73581"/>
            <a:ext cx="9123871" cy="871299"/>
          </a:xfrm>
        </p:spPr>
        <p:txBody>
          <a:bodyPr>
            <a:normAutofit/>
          </a:bodyPr>
          <a:lstStyle/>
          <a:p>
            <a:r>
              <a:rPr lang="en-US" b="1" dirty="0"/>
              <a:t>Possible Community Definitions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A77DA020-E732-4220-9A11-DE70CD1B8ACD}"/>
              </a:ext>
            </a:extLst>
          </p:cNvPr>
          <p:cNvCxnSpPr>
            <a:cxnSpLocks/>
          </p:cNvCxnSpPr>
          <p:nvPr/>
        </p:nvCxnSpPr>
        <p:spPr>
          <a:xfrm>
            <a:off x="3124200" y="990600"/>
            <a:ext cx="2962799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B4D7-C9AB-E2AE-1639-CD4B10AE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67AD3E0-6A3A-4292-A466-3132874CF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4561" y="1676400"/>
            <a:ext cx="4451886" cy="283464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1E50C4A-6FCA-E534-5716-9827FF3FD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" y="1677649"/>
            <a:ext cx="4380807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Public Hearing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78A0F-B609-48B9-90C3-EFA74E24D9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610998"/>
            <a:ext cx="7620000" cy="3799202"/>
          </a:xfrm>
        </p:spPr>
        <p:txBody>
          <a:bodyPr/>
          <a:lstStyle/>
          <a:p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What is your community of interest and what are its boundaries?</a:t>
            </a: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Would you prefer your community of interest be in one trustee area or that it have multiple representatives on the Board?</a:t>
            </a:r>
          </a:p>
          <a:p>
            <a:endParaRPr lang="en-US" dirty="0"/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FC99726C-012F-468B-AAA8-99F367BA093B}"/>
              </a:ext>
            </a:extLst>
          </p:cNvPr>
          <p:cNvCxnSpPr>
            <a:cxnSpLocks/>
          </p:cNvCxnSpPr>
          <p:nvPr/>
        </p:nvCxnSpPr>
        <p:spPr>
          <a:xfrm>
            <a:off x="3124200" y="1600200"/>
            <a:ext cx="2962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D349E-DCF4-4D97-2E4A-F809307E49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107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“From District”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“By District”</a:t>
            </a:r>
          </a:p>
          <a:p>
            <a:endParaRPr lang="en-US" b="1" dirty="0">
              <a:solidFill>
                <a:srgbClr val="C13F3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4323198" y="5231674"/>
            <a:ext cx="444285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13F3F"/>
                </a:solidFill>
                <a:latin typeface="Garamond" panose="02020404030301010803" pitchFamily="18" charset="0"/>
              </a:rPr>
              <a:t>The California Voting Rights Act was written to specifically encourage by-district elections.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B53C4-D125-FE65-229D-5EC0E82210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723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8056" y="1701679"/>
            <a:ext cx="7987888" cy="431812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one and arguably two of the US Supreme Court Gingles tests: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strike="sngStrike" dirty="0">
                <a:solidFill>
                  <a:srgbClr val="002060"/>
                </a:solidFill>
              </a:rPr>
              <a:t>Can the protected class constitute the majority of a district?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Does the protected class vote as a bloc?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strike="sngStrike" dirty="0">
                <a:solidFill>
                  <a:srgbClr val="002060"/>
                </a:solidFill>
              </a:rPr>
              <a:t>Do the “totality of circumstances” indicate race is a factor in elections?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Liability is now arguably determined only by the presence of racially polarized voting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B4B09AEA-5C61-42CF-9074-0CA90928B032}"/>
              </a:ext>
            </a:extLst>
          </p:cNvPr>
          <p:cNvCxnSpPr>
            <a:cxnSpLocks/>
          </p:cNvCxnSpPr>
          <p:nvPr/>
        </p:nvCxnSpPr>
        <p:spPr>
          <a:xfrm>
            <a:off x="2971800" y="1371600"/>
            <a:ext cx="31152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60A97-9993-C220-4F09-AC068EB467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/>
              <a:t>CVRA Impact</a:t>
            </a:r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8B6487F8-DDFF-422B-937A-29A20B0E4824}"/>
              </a:ext>
            </a:extLst>
          </p:cNvPr>
          <p:cNvCxnSpPr>
            <a:cxnSpLocks/>
          </p:cNvCxnSpPr>
          <p:nvPr/>
        </p:nvCxnSpPr>
        <p:spPr>
          <a:xfrm>
            <a:off x="3022950" y="939229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BA3E40D-9E44-A243-B04D-B58F9B4121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56501"/>
            <a:ext cx="4387701" cy="541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srgbClr val="C13F3F"/>
                </a:solidFill>
              </a:rPr>
              <a:t>Switched (or in the process of switching) as a result of CVRA: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At least 275 school districts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36 Community College Districts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174 cities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1 County Board of Supervisors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53 water and other special districts.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srgbClr val="C13F3F"/>
                </a:solidFill>
              </a:rPr>
              <a:t>Cases So Far: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Palmdale, Santa Clara and Santa Monica went to trial on the merits. Palmdale and Santa Clara lost. Santa Monica is awaiting a decision.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Modesto and Palmdale each spent about $1.8 million on their defense (in addition to the attorney fee awards in those cases). 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Santa Monica has spent an estimated $7 million so far. Plaintiffs in Santa Monica requested $22 million in legal fees after the original trial.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78EDBD7-AE7A-0E49-B9D5-E58CF0E40831}"/>
              </a:ext>
            </a:extLst>
          </p:cNvPr>
          <p:cNvSpPr txBox="1">
            <a:spLocks/>
          </p:cNvSpPr>
          <p:nvPr/>
        </p:nvSpPr>
        <p:spPr>
          <a:xfrm>
            <a:off x="4953000" y="1143000"/>
            <a:ext cx="3962400" cy="5105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srgbClr val="C13F3F"/>
                </a:solidFill>
              </a:rPr>
              <a:t>Key settlements: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Palmdale: $4.7 million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Modesto: $3 million 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Highland: $1.3 million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Anaheim: $1.1 million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Whittier: $1 million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Santa Barbara: $600,000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Tulare Hospital: $500,000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Camarillo: $233,000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Compton Unified: $200,000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Madera Unified: about $170,000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Hanford Joint Union Schools: $118,000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Merced City: $42,000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>
                <a:solidFill>
                  <a:srgbClr val="C13F3F"/>
                </a:solidFill>
              </a:rPr>
              <a:t>An estimated $18 million in total settlements and court awards so far.</a:t>
            </a:r>
            <a:endParaRPr lang="en-US" dirty="0">
              <a:solidFill>
                <a:srgbClr val="C13F3F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A3FA3-C0A8-A643-6ADE-2622E7235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913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295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5158499"/>
              </p:ext>
            </p:extLst>
          </p:nvPr>
        </p:nvGraphicFramePr>
        <p:xfrm>
          <a:off x="490800" y="1630680"/>
          <a:ext cx="8153400" cy="2479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Nov. 17 &amp; Dec.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Dec. 15 &amp; Jan.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Board Action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should be posted at least 7 days prior to Board action.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12620-D13A-8F86-2600-9936F9FA37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B7377-F8B1-4D6E-BB90-840DF4A514A8}"/>
              </a:ext>
            </a:extLst>
          </p:cNvPr>
          <p:cNvSpPr txBox="1">
            <a:spLocks/>
          </p:cNvSpPr>
          <p:nvPr/>
        </p:nvSpPr>
        <p:spPr>
          <a:xfrm>
            <a:off x="515402" y="2009618"/>
            <a:ext cx="3827998" cy="1952782"/>
          </a:xfrm>
          <a:prstGeom prst="rect">
            <a:avLst/>
          </a:prstGeom>
          <a:ln>
            <a:solidFill>
              <a:srgbClr val="C13F3F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Equal Population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Federal Voting Rights Act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No Racial Gerrymandering</a:t>
            </a:r>
          </a:p>
          <a:p>
            <a:pPr lvl="1"/>
            <a:endParaRPr lang="en-US" alt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494ADB-EA71-449E-A793-BED7AAE0B07C}"/>
              </a:ext>
            </a:extLst>
          </p:cNvPr>
          <p:cNvSpPr txBox="1">
            <a:spLocks/>
          </p:cNvSpPr>
          <p:nvPr/>
        </p:nvSpPr>
        <p:spPr bwMode="auto">
          <a:xfrm>
            <a:off x="515401" y="1369855"/>
            <a:ext cx="3827998" cy="639763"/>
          </a:xfrm>
          <a:prstGeom prst="rect">
            <a:avLst/>
          </a:prstGeom>
          <a:solidFill>
            <a:srgbClr val="C13F3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1F2FA3E-8D3C-4423-99F3-AE4CCCCF6C6C}"/>
              </a:ext>
            </a:extLst>
          </p:cNvPr>
          <p:cNvSpPr txBox="1">
            <a:spLocks/>
          </p:cNvSpPr>
          <p:nvPr/>
        </p:nvSpPr>
        <p:spPr>
          <a:xfrm>
            <a:off x="4630202" y="1369855"/>
            <a:ext cx="3827998" cy="639763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Traditional Redistricting Principles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9DED1-0934-431E-9751-A48E2329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1" y="4054979"/>
            <a:ext cx="3078260" cy="20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1E0707-91F5-488F-A9C5-455B1B72A6A0}"/>
              </a:ext>
            </a:extLst>
          </p:cNvPr>
          <p:cNvSpPr txBox="1">
            <a:spLocks/>
          </p:cNvSpPr>
          <p:nvPr/>
        </p:nvSpPr>
        <p:spPr>
          <a:xfrm>
            <a:off x="4630201" y="2009617"/>
            <a:ext cx="3827998" cy="4016348"/>
          </a:xfrm>
          <a:prstGeom prst="rect">
            <a:avLst/>
          </a:prstGeom>
          <a:ln>
            <a:solidFill>
              <a:srgbClr val="002060"/>
            </a:solidFill>
            <a:miter lim="800000"/>
            <a:headEnd/>
            <a:tailEnd/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Communities of interest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Compact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Contiguous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Visible (Natural &amp; man-made) boundaries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Respect voters’ choices / continuity in office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Planned future growth</a:t>
            </a:r>
          </a:p>
        </p:txBody>
      </p:sp>
      <p:cxnSp>
        <p:nvCxnSpPr>
          <p:cNvPr id="15" name="Google Shape;131;p2">
            <a:extLst>
              <a:ext uri="{FF2B5EF4-FFF2-40B4-BE49-F238E27FC236}">
                <a16:creationId xmlns:a16="http://schemas.microsoft.com/office/drawing/2014/main" id="{1FD17858-DE1A-684E-84E4-25D5C2F1BC8E}"/>
              </a:ext>
            </a:extLst>
          </p:cNvPr>
          <p:cNvCxnSpPr>
            <a:cxnSpLocks/>
          </p:cNvCxnSpPr>
          <p:nvPr/>
        </p:nvCxnSpPr>
        <p:spPr>
          <a:xfrm>
            <a:off x="3045642" y="9906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C51CC15F-F925-984A-AE83-972E909C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58" y="88719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F8498-02CF-2271-1734-661AFC00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4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228600"/>
            <a:ext cx="3342735" cy="1298019"/>
          </a:xfrm>
        </p:spPr>
        <p:txBody>
          <a:bodyPr>
            <a:noAutofit/>
          </a:bodyPr>
          <a:lstStyle/>
          <a:p>
            <a:r>
              <a:rPr lang="en-US" sz="3600" b="1" dirty="0"/>
              <a:t>Demographic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452167" y="2133600"/>
            <a:ext cx="2133600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Each of the five divisions must contain about 27,087 people.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E91C5A70-72E6-B14D-86DA-A506F3CF1709}"/>
              </a:ext>
            </a:extLst>
          </p:cNvPr>
          <p:cNvCxnSpPr>
            <a:cxnSpLocks/>
          </p:cNvCxnSpPr>
          <p:nvPr/>
        </p:nvCxnSpPr>
        <p:spPr>
          <a:xfrm>
            <a:off x="523335" y="1676400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1F18720-C613-00D1-B5C3-5C60BC70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3A4E8E-E0EA-25BB-742A-004B7D4B5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08656"/>
              </p:ext>
            </p:extLst>
          </p:nvPr>
        </p:nvGraphicFramePr>
        <p:xfrm>
          <a:off x="3352800" y="55155"/>
          <a:ext cx="5734050" cy="622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76939" imgH="5724662" progId="Excel.Sheet.12">
                  <p:embed/>
                </p:oleObj>
              </mc:Choice>
              <mc:Fallback>
                <p:oleObj name="Worksheet" r:id="rId2" imgW="5276939" imgH="57246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52800" y="55155"/>
                        <a:ext cx="5734050" cy="622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0" y="-10637"/>
            <a:ext cx="9143999" cy="77263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Population Density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3505200" y="662687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3B42A0A-5A71-AF15-4816-295D1E4F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E476D17-A5DA-E050-FDE2-CFC2A5CCE6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447" y="832090"/>
            <a:ext cx="7255057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F3E0FEE-586C-760E-15D0-CAEE4C0B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955" y="794705"/>
            <a:ext cx="7801581" cy="5268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6858000" y="5029200"/>
            <a:ext cx="1894936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Latinos are more concentrated along the 101 freeway.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0" y="-10637"/>
            <a:ext cx="3342735" cy="76478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Latino CVAP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381000" y="754145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C0C58-D399-5EC1-A549-9631B796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68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5956</TotalTime>
  <Words>848</Words>
  <Application>Microsoft Office PowerPoint</Application>
  <PresentationFormat>On-screen Show (4:3)</PresentationFormat>
  <Paragraphs>124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EB Garamond</vt:lpstr>
      <vt:lpstr>Garamond</vt:lpstr>
      <vt:lpstr>Tw Cen MT</vt:lpstr>
      <vt:lpstr>Twentieth Century</vt:lpstr>
      <vt:lpstr>Wingdings</vt:lpstr>
      <vt:lpstr>Wingdings 2</vt:lpstr>
      <vt:lpstr>Median</vt:lpstr>
      <vt:lpstr>Worksheet</vt:lpstr>
      <vt:lpstr>Conejo Recreation and Parks District Introduction to Districting</vt:lpstr>
      <vt:lpstr>Election Systems</vt:lpstr>
      <vt:lpstr>California Voting Rights Act (CVRA)</vt:lpstr>
      <vt:lpstr>CVRA Impact</vt:lpstr>
      <vt:lpstr>Districting Process</vt:lpstr>
      <vt:lpstr>Districting Rules and Goals</vt:lpstr>
      <vt:lpstr>Demographic Summary</vt:lpstr>
      <vt:lpstr>PowerPoint Presentation</vt:lpstr>
      <vt:lpstr>PowerPoint Presentation</vt:lpstr>
      <vt:lpstr>PowerPoint Presentation</vt:lpstr>
      <vt:lpstr>Other Socio-Economic Demographics</vt:lpstr>
      <vt:lpstr>Defining Neighborhoods</vt:lpstr>
      <vt:lpstr>Communities of Interest</vt:lpstr>
      <vt:lpstr>Possible Community Definitions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Justin Levitt</cp:lastModifiedBy>
  <cp:revision>465</cp:revision>
  <cp:lastPrinted>2017-05-23T05:26:42Z</cp:lastPrinted>
  <dcterms:created xsi:type="dcterms:W3CDTF">2011-05-19T00:29:13Z</dcterms:created>
  <dcterms:modified xsi:type="dcterms:W3CDTF">2022-11-28T22:28:18Z</dcterms:modified>
</cp:coreProperties>
</file>